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291" r:id="rId6"/>
    <p:sldId id="299" r:id="rId7"/>
    <p:sldId id="297" r:id="rId8"/>
    <p:sldId id="295" r:id="rId9"/>
    <p:sldId id="296" r:id="rId10"/>
    <p:sldId id="302" r:id="rId11"/>
    <p:sldId id="303" r:id="rId12"/>
    <p:sldId id="294" r:id="rId13"/>
    <p:sldId id="306" r:id="rId14"/>
    <p:sldId id="305" r:id="rId15"/>
    <p:sldId id="301" r:id="rId16"/>
    <p:sldId id="308" r:id="rId17"/>
    <p:sldId id="307" r:id="rId18"/>
    <p:sldId id="29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624" autoAdjust="0"/>
  </p:normalViewPr>
  <p:slideViewPr>
    <p:cSldViewPr snapToGrid="0">
      <p:cViewPr>
        <p:scale>
          <a:sx n="70" d="100"/>
          <a:sy n="70" d="100"/>
        </p:scale>
        <p:origin x="-7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10/05/2024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7</a:t>
            </a:fld>
            <a:endParaRPr lang="it-IT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video" Target="NULL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200" dirty="0" smtClean="0"/>
              <a:t>APPLICAZIONE</a:t>
            </a:r>
            <a:br>
              <a:rPr lang="it-IT" sz="4200" dirty="0" smtClean="0"/>
            </a:br>
            <a:r>
              <a:rPr lang="it-IT" sz="4200" dirty="0" smtClean="0"/>
              <a:t>ED EFFICACIA</a:t>
            </a:r>
            <a:br>
              <a:rPr lang="it-IT" sz="4200" dirty="0" smtClean="0"/>
            </a:br>
            <a:r>
              <a:rPr lang="it-IT" sz="4200" dirty="0" smtClean="0"/>
              <a:t>DEL PROTOCOLLO ERABS</a:t>
            </a:r>
            <a:br>
              <a:rPr lang="it-IT" sz="4200" dirty="0" smtClean="0"/>
            </a:br>
            <a:r>
              <a:rPr lang="it-IT" sz="4200" dirty="0" smtClean="0"/>
              <a:t>NELLA SLEEVE GASTRECTOMY</a:t>
            </a:r>
            <a:endParaRPr lang="it-IT" sz="42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6449" y="4737100"/>
            <a:ext cx="5698672" cy="1769836"/>
          </a:xfrm>
        </p:spPr>
        <p:txBody>
          <a:bodyPr>
            <a:normAutofit fontScale="85000" lnSpcReduction="20000"/>
          </a:bodyPr>
          <a:lstStyle/>
          <a:p>
            <a:r>
              <a:rPr lang="it-IT" sz="2200" b="1" dirty="0" smtClean="0">
                <a:solidFill>
                  <a:srgbClr val="FFC000"/>
                </a:solidFill>
              </a:rPr>
              <a:t>Dott.ssa Alessandra Aprile</a:t>
            </a:r>
          </a:p>
          <a:p>
            <a:endParaRPr lang="it-IT" sz="2200" b="1" dirty="0" smtClean="0">
              <a:solidFill>
                <a:srgbClr val="FFC000"/>
              </a:solidFill>
            </a:endParaRPr>
          </a:p>
          <a:p>
            <a:r>
              <a:rPr lang="it-IT" sz="1500" b="1" dirty="0" smtClean="0">
                <a:solidFill>
                  <a:srgbClr val="FFC000"/>
                </a:solidFill>
              </a:rPr>
              <a:t>S.C. Chirurgia Generale ed Endoscopia Digestiva</a:t>
            </a:r>
          </a:p>
          <a:p>
            <a:r>
              <a:rPr lang="it-IT" sz="1500" b="1" dirty="0" smtClean="0">
                <a:solidFill>
                  <a:srgbClr val="FFC000"/>
                </a:solidFill>
              </a:rPr>
              <a:t>Ospedale Regina Montis Regalis – Mondovì (CN)</a:t>
            </a:r>
          </a:p>
          <a:p>
            <a:r>
              <a:rPr lang="it-IT" sz="1500" b="1" dirty="0" smtClean="0">
                <a:solidFill>
                  <a:srgbClr val="FFC000"/>
                </a:solidFill>
              </a:rPr>
              <a:t>Direttore Dott. A. Gattolin</a:t>
            </a:r>
            <a:endParaRPr lang="it-IT" sz="15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Risultati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670" t="29036" r="12123" b="29707"/>
          <a:stretch/>
        </p:blipFill>
        <p:spPr bwMode="auto">
          <a:xfrm>
            <a:off x="507930" y="1095556"/>
            <a:ext cx="5840116" cy="48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5284648" y="1520376"/>
            <a:ext cx="829994" cy="647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3" name="Picture 1" descr="F:\Durata interven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342" y="504966"/>
            <a:ext cx="3748128" cy="2947918"/>
          </a:xfrm>
          <a:prstGeom prst="rect">
            <a:avLst/>
          </a:prstGeom>
          <a:noFill/>
        </p:spPr>
      </p:pic>
      <p:pic>
        <p:nvPicPr>
          <p:cNvPr id="8194" name="Picture 2" descr="F:\Durata di ricov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5634" y="3712193"/>
            <a:ext cx="3383723" cy="2661312"/>
          </a:xfrm>
          <a:prstGeom prst="rect">
            <a:avLst/>
          </a:prstGeom>
          <a:noFill/>
        </p:spPr>
      </p:pic>
      <p:sp>
        <p:nvSpPr>
          <p:cNvPr id="7" name="Ovale 6"/>
          <p:cNvSpPr/>
          <p:nvPr/>
        </p:nvSpPr>
        <p:spPr>
          <a:xfrm>
            <a:off x="5255428" y="2729114"/>
            <a:ext cx="829994" cy="647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239435" y="3488524"/>
            <a:ext cx="829994" cy="6471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177827" y="2451444"/>
            <a:ext cx="360484" cy="3692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332813" y="2465091"/>
            <a:ext cx="360484" cy="3692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229663" y="4956770"/>
            <a:ext cx="281354" cy="7444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411945" y="4984065"/>
            <a:ext cx="281354" cy="7444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Risultati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787977" y="1463661"/>
            <a:ext cx="7946592" cy="17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b="1" dirty="0" smtClean="0">
                <a:solidFill>
                  <a:srgbClr val="1E5082"/>
                </a:solidFill>
              </a:rPr>
              <a:t>Gruppo gestione standard: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Anemizzazione (</a:t>
            </a:r>
            <a:r>
              <a:rPr lang="it-IT" sz="1600" i="1" dirty="0" smtClean="0"/>
              <a:t>n</a:t>
            </a:r>
            <a:r>
              <a:rPr lang="it-IT" sz="1600" dirty="0" smtClean="0"/>
              <a:t> = 1)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8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Trombosi di vena porta, vena splenica e origine della vena mesenterica superiore (</a:t>
            </a:r>
            <a:r>
              <a:rPr lang="it-IT" sz="1600" i="1" dirty="0" smtClean="0"/>
              <a:t>n</a:t>
            </a:r>
            <a:r>
              <a:rPr lang="it-IT" sz="1600" dirty="0" smtClean="0"/>
              <a:t> = 1)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8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Fistola gastrica (</a:t>
            </a:r>
            <a:r>
              <a:rPr lang="it-IT" sz="1600" i="1" dirty="0" smtClean="0"/>
              <a:t>n</a:t>
            </a:r>
            <a:r>
              <a:rPr lang="it-IT" sz="1600" dirty="0" smtClean="0"/>
              <a:t> = 2)</a:t>
            </a:r>
            <a:endParaRPr lang="it-IT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803083" y="3606197"/>
            <a:ext cx="5427491" cy="248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b="1" dirty="0" smtClean="0">
                <a:solidFill>
                  <a:srgbClr val="1E5082"/>
                </a:solidFill>
              </a:rPr>
              <a:t>Gruppo ERABS: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Polmonite basale sinistra (</a:t>
            </a:r>
            <a:r>
              <a:rPr lang="it-IT" sz="1600" i="1" dirty="0" smtClean="0"/>
              <a:t>n</a:t>
            </a:r>
            <a:r>
              <a:rPr lang="it-IT" sz="1600" dirty="0" smtClean="0"/>
              <a:t> = 1)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8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Infezione di ferita (</a:t>
            </a:r>
            <a:r>
              <a:rPr lang="it-IT" sz="1600" i="1" dirty="0" smtClean="0"/>
              <a:t>n</a:t>
            </a:r>
            <a:r>
              <a:rPr lang="it-IT" sz="1600" dirty="0" smtClean="0"/>
              <a:t> = 1)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8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Ascesso epatico (</a:t>
            </a:r>
            <a:r>
              <a:rPr lang="it-IT" sz="1600" i="1" dirty="0" smtClean="0"/>
              <a:t>n</a:t>
            </a:r>
            <a:r>
              <a:rPr lang="it-IT" sz="1600" dirty="0" smtClean="0"/>
              <a:t> = 1)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8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Sanguinamento (</a:t>
            </a:r>
            <a:r>
              <a:rPr lang="it-IT" sz="1600" i="1" dirty="0" smtClean="0"/>
              <a:t>n</a:t>
            </a:r>
            <a:r>
              <a:rPr lang="it-IT" sz="1600" dirty="0" smtClean="0"/>
              <a:t> = 4)</a:t>
            </a:r>
            <a:endParaRPr lang="it-IT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Discussione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3713871" y="1328356"/>
            <a:ext cx="4428905" cy="458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</a:pPr>
            <a:r>
              <a:rPr lang="it-IT" sz="2000" b="1" dirty="0" smtClean="0">
                <a:solidFill>
                  <a:srgbClr val="1E5082"/>
                </a:solidFill>
              </a:rPr>
              <a:t>APPLICAZIONE DEL PROTOCOLLO ERABS</a:t>
            </a:r>
            <a:endParaRPr lang="it-IT" sz="2000" b="1" dirty="0">
              <a:solidFill>
                <a:srgbClr val="1E5082"/>
              </a:solidFill>
            </a:endParaRP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1898735" y="2141937"/>
            <a:ext cx="2053883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</a:pPr>
            <a:r>
              <a:rPr lang="it-IT" sz="1800" b="1" dirty="0" smtClean="0">
                <a:solidFill>
                  <a:srgbClr val="1E5082"/>
                </a:solidFill>
              </a:rPr>
              <a:t>IN LETTERATURA</a:t>
            </a:r>
            <a:endParaRPr lang="it-IT" sz="1800" b="1" dirty="0">
              <a:solidFill>
                <a:srgbClr val="1E5082"/>
              </a:solidFill>
            </a:endParaRP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7791747" y="2141937"/>
            <a:ext cx="2780714" cy="40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</a:pPr>
            <a:r>
              <a:rPr lang="it-IT" sz="1800" b="1" dirty="0" smtClean="0">
                <a:solidFill>
                  <a:srgbClr val="1E5082"/>
                </a:solidFill>
              </a:rPr>
              <a:t>NELLA NOSTRA CASISTICA</a:t>
            </a:r>
            <a:endParaRPr lang="it-IT" sz="1800" b="1" dirty="0">
              <a:solidFill>
                <a:srgbClr val="1E5082"/>
              </a:solidFill>
            </a:endParaRPr>
          </a:p>
        </p:txBody>
      </p:sp>
      <p:sp>
        <p:nvSpPr>
          <p:cNvPr id="6" name="Sottotitolo 6"/>
          <p:cNvSpPr txBox="1">
            <a:spLocks/>
          </p:cNvSpPr>
          <p:nvPr/>
        </p:nvSpPr>
        <p:spPr>
          <a:xfrm>
            <a:off x="6686037" y="3043711"/>
            <a:ext cx="4694726" cy="297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 smtClean="0"/>
              <a:t>Riduzione della </a:t>
            </a:r>
            <a:r>
              <a:rPr lang="it-IT" sz="1500" dirty="0"/>
              <a:t>durata della </a:t>
            </a:r>
            <a:r>
              <a:rPr lang="it-IT" sz="1500" dirty="0" smtClean="0"/>
              <a:t>degenza ospedaliera.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Non incremento del rischio di sviluppare complicanze postoperatorie </a:t>
            </a:r>
            <a:r>
              <a:rPr lang="it-IT" sz="1500" dirty="0" smtClean="0"/>
              <a:t>maggiori.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Non incremento del numero di reinterventi e del numero di riammissioni ospedaliere per </a:t>
            </a:r>
            <a:r>
              <a:rPr lang="it-IT" sz="1500" dirty="0" smtClean="0"/>
              <a:t>complicanze.</a:t>
            </a:r>
            <a:endParaRPr lang="it-IT" sz="15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Riduzione dei costi totali della </a:t>
            </a:r>
            <a:r>
              <a:rPr lang="it-IT" sz="1500" dirty="0" smtClean="0"/>
              <a:t>chirurgia.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/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578314" y="3043711"/>
            <a:ext cx="4694726" cy="297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 smtClean="0"/>
              <a:t>Riduzione della </a:t>
            </a:r>
            <a:r>
              <a:rPr lang="it-IT" sz="1500" dirty="0"/>
              <a:t>durata della </a:t>
            </a:r>
            <a:r>
              <a:rPr lang="it-IT" sz="1500" dirty="0" smtClean="0"/>
              <a:t>degenza ospedaliera.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Non incremento del rischio di sviluppare complicanze postoperatorie </a:t>
            </a:r>
            <a:r>
              <a:rPr lang="it-IT" sz="1500" dirty="0" smtClean="0"/>
              <a:t>maggiori.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Non incremento del numero di reinterventi e del numero di riammissioni ospedaliere per </a:t>
            </a:r>
            <a:r>
              <a:rPr lang="it-IT" sz="1500" dirty="0" smtClean="0"/>
              <a:t>complicanze.</a:t>
            </a:r>
            <a:endParaRPr lang="it-IT" sz="15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Riduzione dei costi totali della </a:t>
            </a:r>
            <a:r>
              <a:rPr lang="it-IT" sz="1500" dirty="0" smtClean="0"/>
              <a:t>chirurgia.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/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Discussione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3713871" y="1328356"/>
            <a:ext cx="4428905" cy="458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</a:pPr>
            <a:r>
              <a:rPr lang="it-IT" sz="2000" b="1" dirty="0" smtClean="0">
                <a:solidFill>
                  <a:srgbClr val="1E5082"/>
                </a:solidFill>
              </a:rPr>
              <a:t>APPLICAZIONE DEL PROTOCOLLO ERABS</a:t>
            </a:r>
            <a:endParaRPr lang="it-IT" sz="2000" b="1" dirty="0">
              <a:solidFill>
                <a:srgbClr val="1E5082"/>
              </a:solidFill>
            </a:endParaRP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1898735" y="2141937"/>
            <a:ext cx="2053883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</a:pPr>
            <a:r>
              <a:rPr lang="it-IT" sz="1800" b="1" dirty="0" smtClean="0">
                <a:solidFill>
                  <a:srgbClr val="1E5082"/>
                </a:solidFill>
              </a:rPr>
              <a:t>IN LETTERATURA</a:t>
            </a:r>
            <a:endParaRPr lang="it-IT" sz="1800" b="1" dirty="0">
              <a:solidFill>
                <a:srgbClr val="1E5082"/>
              </a:solidFill>
            </a:endParaRP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7791747" y="2141937"/>
            <a:ext cx="2780714" cy="40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</a:pPr>
            <a:r>
              <a:rPr lang="it-IT" sz="1800" b="1" dirty="0" smtClean="0">
                <a:solidFill>
                  <a:srgbClr val="1E5082"/>
                </a:solidFill>
              </a:rPr>
              <a:t>NELLA NOSTRA CASISTICA</a:t>
            </a:r>
            <a:endParaRPr lang="it-IT" sz="1800" b="1" dirty="0">
              <a:solidFill>
                <a:srgbClr val="1E5082"/>
              </a:solidFill>
            </a:endParaRPr>
          </a:p>
        </p:txBody>
      </p:sp>
      <p:sp>
        <p:nvSpPr>
          <p:cNvPr id="6" name="Sottotitolo 6"/>
          <p:cNvSpPr txBox="1">
            <a:spLocks/>
          </p:cNvSpPr>
          <p:nvPr/>
        </p:nvSpPr>
        <p:spPr>
          <a:xfrm>
            <a:off x="272561" y="3042083"/>
            <a:ext cx="5433648" cy="296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Il non utilizzo del SNG riduce dolore postoperatorio e PONV, promuovendo precoce mobilizzazione e rialimentazione</a:t>
            </a:r>
            <a:r>
              <a:rPr lang="it-IT" sz="1500" dirty="0" smtClean="0"/>
              <a:t>.</a:t>
            </a:r>
            <a:endParaRPr lang="it-IT" sz="15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Non è stato dimostrato un reale beneficio dell’impiego del drenaggio addominale nel rilevare eventuali complicanze</a:t>
            </a:r>
            <a:r>
              <a:rPr lang="it-IT" sz="1500" dirty="0" smtClean="0"/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Il non utilizzo del CV favorisce la mobilizzazione precoce e previene lo sviluppo di infezioni delle vie urinarie</a:t>
            </a:r>
            <a:r>
              <a:rPr lang="it-IT" sz="1500" dirty="0" smtClean="0"/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La precoce ripresa dell’alimentazione per os è associata ad un più rapido ripristino della funzione intestinale.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/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6465904" y="3042083"/>
            <a:ext cx="5432400" cy="302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Il non utilizzo del SNG ha contribuito alla riduzione della durata della degenza e dei tempi di rialimentazione</a:t>
            </a:r>
            <a:r>
              <a:rPr lang="it-IT" sz="1500" dirty="0" smtClean="0"/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Il non impiego routinario del drenaggio addominale non ha ritardato la diagnosi dei due sanguinamenti postoperatori</a:t>
            </a:r>
            <a:r>
              <a:rPr lang="it-IT" sz="1500" dirty="0" smtClean="0"/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Il non utilizzo del CV ha favorito la precoce mobilizzazione autonoma riducendo il carico di lavoro del personale</a:t>
            </a:r>
            <a:r>
              <a:rPr lang="it-IT" sz="1500" dirty="0" smtClean="0"/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/>
              <a:t>L’assunzione di liquidi chiari entro 24 h dall’intervento non è stata associata ad un incremento di complicanze</a:t>
            </a:r>
            <a:r>
              <a:rPr lang="it-IT" sz="1500" dirty="0" smtClean="0"/>
              <a:t>.</a:t>
            </a:r>
            <a:endParaRPr lang="it-IT" sz="15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/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Conclusioni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847944" y="1512676"/>
            <a:ext cx="10206000" cy="7100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 smtClean="0"/>
              <a:t>L’applicazione del protocollo ERABS si è dimostrata essere efficace nel ridurre i tempi di degenza postoperatoria dopo sleeve gastrectomy laparoscopica con conseguente riduzione dei costi sanitari.</a:t>
            </a: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847945" y="2444777"/>
            <a:ext cx="10206000" cy="931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 smtClean="0"/>
              <a:t>Il protocollo ERABS si è rivelato sicuro e affidabile: non si è osservato un aumento della mortalità, delle riammissioni ospedaliere né delle complicanze postoperatorie, che sono risultate paragonabili a quelle del gruppo controllo.</a:t>
            </a: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833876" y="3594808"/>
            <a:ext cx="10206000" cy="9490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800" dirty="0" smtClean="0"/>
              <a:t>La presenza di un PDTA aziendale che definisca un percorso diagnostico-terapeutico multidisciplinare per il trattamento della grave obesità ha portato a standardizzare le modalità di gestione del paziente obeso in base all’evidenza scientifica.</a:t>
            </a:r>
            <a:endParaRPr lang="it-IT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6118" t="55224" r="25841" b="27052"/>
          <a:stretch>
            <a:fillRect/>
          </a:stretch>
        </p:blipFill>
        <p:spPr bwMode="auto">
          <a:xfrm>
            <a:off x="4626590" y="4899547"/>
            <a:ext cx="6250674" cy="12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=""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4108830"/>
            <a:ext cx="6963508" cy="691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A</a:t>
            </a:r>
            <a:r>
              <a:rPr lang="it-IT" sz="1600" dirty="0" smtClean="0"/>
              <a:t>pproccio </a:t>
            </a:r>
            <a:r>
              <a:rPr lang="it-IT" sz="1600" dirty="0"/>
              <a:t>multidimensionale e multidisciplinare mirato ad ottimizzare il percorso pre- e postoperatorio dei pazienti sottoposti ad intervento </a:t>
            </a:r>
            <a:r>
              <a:rPr lang="it-IT" sz="1600" dirty="0" smtClean="0"/>
              <a:t>chirurgico.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ERAS (Enhanced Recovery After Surgery)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8" y="1448537"/>
            <a:ext cx="4853449" cy="20217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13" y="2292334"/>
            <a:ext cx="4091406" cy="3176223"/>
          </a:xfrm>
          <a:prstGeom prst="rect">
            <a:avLst/>
          </a:prstGeom>
        </p:spPr>
      </p:pic>
      <p:sp>
        <p:nvSpPr>
          <p:cNvPr id="6" name="Sottotitolo 6"/>
          <p:cNvSpPr txBox="1">
            <a:spLocks/>
          </p:cNvSpPr>
          <p:nvPr/>
        </p:nvSpPr>
        <p:spPr>
          <a:xfrm>
            <a:off x="351692" y="5544180"/>
            <a:ext cx="6963508" cy="67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Significativa </a:t>
            </a:r>
            <a:r>
              <a:rPr lang="it-IT" sz="1600" dirty="0"/>
              <a:t>riduzione dei tempi di degenza senza un incremento del numero di complicanze postoperatorie o di riammissioni ospedaliere.</a:t>
            </a:r>
            <a:endParaRPr lang="it-IT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351692" y="4853095"/>
            <a:ext cx="6963508" cy="63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Obiettivi: rapida </a:t>
            </a:r>
            <a:r>
              <a:rPr lang="it-IT" sz="1600" dirty="0"/>
              <a:t>ripresa della deambulazione, </a:t>
            </a:r>
            <a:r>
              <a:rPr lang="it-IT" sz="1600" dirty="0" smtClean="0"/>
              <a:t>precoce </a:t>
            </a:r>
            <a:r>
              <a:rPr lang="it-IT" sz="1600" dirty="0"/>
              <a:t>ed idonea dimissione </a:t>
            </a:r>
            <a:r>
              <a:rPr lang="it-IT" sz="1600" dirty="0" smtClean="0"/>
              <a:t>dall’ospedale, rapido </a:t>
            </a:r>
            <a:r>
              <a:rPr lang="it-IT" sz="1600" dirty="0"/>
              <a:t>ritorno alle attività </a:t>
            </a:r>
            <a:r>
              <a:rPr lang="it-IT" sz="1600" dirty="0" smtClean="0"/>
              <a:t>quotidiane.</a:t>
            </a: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1284043" y="4523163"/>
            <a:ext cx="9623914" cy="36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Riduzione della </a:t>
            </a:r>
            <a:r>
              <a:rPr lang="it-IT" sz="1600" dirty="0"/>
              <a:t>durata della degenza ospedaliera indipendentemente dal tipo di procedura chirurgica </a:t>
            </a:r>
            <a:r>
              <a:rPr lang="it-IT" sz="1600" dirty="0" smtClean="0"/>
              <a:t>eseguita.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351692" y="219807"/>
            <a:ext cx="7420708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ERABS </a:t>
            </a:r>
            <a:r>
              <a:rPr lang="it-IT" sz="2600" b="1" spc="-50" dirty="0">
                <a:solidFill>
                  <a:srgbClr val="1E5082"/>
                </a:solidFill>
                <a:ea typeface="+mj-ea"/>
                <a:cs typeface="+mj-cs"/>
              </a:rPr>
              <a:t>(Enhanced Recovery After </a:t>
            </a: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Bariatric Surgery</a:t>
            </a:r>
            <a:r>
              <a:rPr lang="it-IT" sz="2600" b="1" spc="-50" dirty="0">
                <a:solidFill>
                  <a:srgbClr val="1E5082"/>
                </a:solidFill>
                <a:ea typeface="+mj-ea"/>
                <a:cs typeface="+mj-cs"/>
              </a:rPr>
              <a:t>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025" t="40242" r="37547" b="32564"/>
          <a:stretch/>
        </p:blipFill>
        <p:spPr bwMode="auto">
          <a:xfrm>
            <a:off x="766393" y="1527660"/>
            <a:ext cx="5570623" cy="2107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315" t="32226" r="21486" b="31641"/>
          <a:stretch>
            <a:fillRect/>
          </a:stretch>
        </p:blipFill>
        <p:spPr bwMode="auto">
          <a:xfrm>
            <a:off x="6973253" y="1802425"/>
            <a:ext cx="4307277" cy="150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ottotitolo 6"/>
          <p:cNvSpPr txBox="1">
            <a:spLocks/>
          </p:cNvSpPr>
          <p:nvPr/>
        </p:nvSpPr>
        <p:spPr>
          <a:xfrm>
            <a:off x="1284043" y="4962897"/>
            <a:ext cx="9623914" cy="38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Non incremento del rischio </a:t>
            </a:r>
            <a:r>
              <a:rPr lang="it-IT" sz="1600" dirty="0"/>
              <a:t>di sviluppare complicanze postoperatorie </a:t>
            </a:r>
            <a:r>
              <a:rPr lang="it-IT" sz="1600" dirty="0" smtClean="0"/>
              <a:t>maggiori.</a:t>
            </a:r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1284043" y="5856975"/>
            <a:ext cx="9623914" cy="371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Riduzione </a:t>
            </a:r>
            <a:r>
              <a:rPr lang="it-IT" sz="1600" dirty="0"/>
              <a:t>dei costi totali della </a:t>
            </a:r>
            <a:r>
              <a:rPr lang="it-IT" sz="1600" dirty="0" smtClean="0"/>
              <a:t>chirurgia.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</p:txBody>
      </p:sp>
      <p:sp>
        <p:nvSpPr>
          <p:cNvPr id="8" name="Sottotitolo 6"/>
          <p:cNvSpPr txBox="1">
            <a:spLocks/>
          </p:cNvSpPr>
          <p:nvPr/>
        </p:nvSpPr>
        <p:spPr>
          <a:xfrm>
            <a:off x="1284043" y="5409541"/>
            <a:ext cx="9623914" cy="35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Non incremento del </a:t>
            </a:r>
            <a:r>
              <a:rPr lang="it-IT" sz="1600" dirty="0"/>
              <a:t>numero di reinterventi e </a:t>
            </a:r>
            <a:r>
              <a:rPr lang="it-IT" sz="1600" dirty="0" smtClean="0"/>
              <a:t>del </a:t>
            </a:r>
            <a:r>
              <a:rPr lang="it-IT" sz="1600" dirty="0"/>
              <a:t>numero di riammissioni ospedaliere per </a:t>
            </a:r>
            <a:r>
              <a:rPr lang="it-IT" sz="1600" dirty="0" smtClean="0"/>
              <a:t>complicanze.</a:t>
            </a: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7420708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ERABS </a:t>
            </a:r>
            <a:r>
              <a:rPr lang="it-IT" sz="2600" b="1" spc="-50" dirty="0">
                <a:solidFill>
                  <a:srgbClr val="1E5082"/>
                </a:solidFill>
                <a:ea typeface="+mj-ea"/>
                <a:cs typeface="+mj-cs"/>
              </a:rPr>
              <a:t>(Enhanced Recovery After </a:t>
            </a: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Bariatric Surgery</a:t>
            </a:r>
            <a:r>
              <a:rPr lang="it-IT" sz="2600" b="1" spc="-50" dirty="0">
                <a:solidFill>
                  <a:srgbClr val="1E5082"/>
                </a:solidFill>
                <a:ea typeface="+mj-ea"/>
                <a:cs typeface="+mj-cs"/>
              </a:rPr>
              <a:t>)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4743449" y="1426744"/>
            <a:ext cx="6690947" cy="2815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dirty="0"/>
              <a:t>Nonostante l’impatto positivo ormai dimostrato, l’applicazione del protocollo ERAS per la chirurgia </a:t>
            </a:r>
            <a:r>
              <a:rPr lang="it-IT" sz="1600" dirty="0" smtClean="0"/>
              <a:t>bariatrica ha </a:t>
            </a:r>
            <a:r>
              <a:rPr lang="it-IT" sz="1600" dirty="0"/>
              <a:t>seguito un percorso lento e disomogeneo.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dirty="0"/>
              <a:t>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dirty="0"/>
              <a:t>Possibili cause</a:t>
            </a:r>
            <a:r>
              <a:rPr lang="it-IT" sz="1600" dirty="0" smtClean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Complessità </a:t>
            </a:r>
            <a:r>
              <a:rPr lang="it-IT" sz="1600" dirty="0"/>
              <a:t>e fragilità del paziente obeso con conseguente scetticismo sull’efficacia e </a:t>
            </a:r>
            <a:r>
              <a:rPr lang="it-IT" sz="1600" dirty="0" smtClean="0"/>
              <a:t>sicurezza del protocollo.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Necessità </a:t>
            </a:r>
            <a:r>
              <a:rPr lang="it-IT" sz="1600" dirty="0"/>
              <a:t>di applicare una gestione multidisciplinare del percorso del paziente </a:t>
            </a:r>
            <a:r>
              <a:rPr lang="it-IT" sz="1600" dirty="0" smtClean="0"/>
              <a:t>bariatrico.</a:t>
            </a:r>
            <a:endParaRPr lang="it-IT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712176" y="4773494"/>
            <a:ext cx="7376747" cy="1495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600" dirty="0"/>
              <a:t>Vantaggi specifici dell’ERABS</a:t>
            </a:r>
            <a:r>
              <a:rPr lang="it-IT" sz="1600" dirty="0" smtClean="0"/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Pazienti giovani con necessità di rapida ripresa della vita lavorativa e </a:t>
            </a:r>
            <a:r>
              <a:rPr lang="it-IT" sz="1600" dirty="0" smtClean="0"/>
              <a:t>sociale.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Mobilizzazione precoce (pazienti a maggior rischio di TVP ed EP</a:t>
            </a:r>
            <a:r>
              <a:rPr lang="it-IT" sz="1600" dirty="0" smtClean="0"/>
              <a:t>).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/>
          <a:srcRect l="32683" t="19747" r="17825" b="18075"/>
          <a:stretch/>
        </p:blipFill>
        <p:spPr bwMode="auto">
          <a:xfrm>
            <a:off x="943184" y="1601085"/>
            <a:ext cx="3118862" cy="2203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612531" y="1736319"/>
            <a:ext cx="3150578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Counselling preoperatorio</a:t>
            </a:r>
            <a:endParaRPr lang="it-IT" sz="1600" dirty="0"/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ERABS – Items preoperatori</a:t>
            </a: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612531" y="2397484"/>
            <a:ext cx="3150578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Ottimizzazione del paziente</a:t>
            </a: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612531" y="3058649"/>
            <a:ext cx="3150578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No digiuno </a:t>
            </a:r>
            <a:r>
              <a:rPr lang="it-IT" sz="1600" dirty="0"/>
              <a:t>preoperatorio</a:t>
            </a:r>
          </a:p>
        </p:txBody>
      </p:sp>
      <p:sp>
        <p:nvSpPr>
          <p:cNvPr id="6" name="Sottotitolo 6"/>
          <p:cNvSpPr txBox="1">
            <a:spLocks/>
          </p:cNvSpPr>
          <p:nvPr/>
        </p:nvSpPr>
        <p:spPr>
          <a:xfrm>
            <a:off x="612531" y="3716666"/>
            <a:ext cx="4275993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Profilassi nausea e vomito postoperatori</a:t>
            </a:r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612531" y="4381435"/>
            <a:ext cx="3651740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Profilassi tromboembolismo venoso</a:t>
            </a:r>
          </a:p>
        </p:txBody>
      </p:sp>
      <p:sp>
        <p:nvSpPr>
          <p:cNvPr id="8" name="Sottotitolo 6"/>
          <p:cNvSpPr txBox="1">
            <a:spLocks/>
          </p:cNvSpPr>
          <p:nvPr/>
        </p:nvSpPr>
        <p:spPr>
          <a:xfrm>
            <a:off x="612531" y="5035848"/>
            <a:ext cx="2623039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Profilassi antibiotica</a:t>
            </a:r>
          </a:p>
        </p:txBody>
      </p:sp>
      <p:pic>
        <p:nvPicPr>
          <p:cNvPr id="9" name="Immagine 8" descr="C:\Users\rimondaro\Desktop\ponv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89" t="27571" r="26818" b="44319"/>
          <a:stretch/>
        </p:blipFill>
        <p:spPr bwMode="auto">
          <a:xfrm>
            <a:off x="5245886" y="3098433"/>
            <a:ext cx="6199162" cy="2873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Picture 4" descr="C:\Users\Ale\Desktop\57d9bc63e5ba8158cb80002ac514db5a.jpg"/>
          <p:cNvPicPr>
            <a:picLocks noChangeAspect="1" noChangeArrowheads="1"/>
          </p:cNvPicPr>
          <p:nvPr/>
        </p:nvPicPr>
        <p:blipFill>
          <a:blip r:embed="rId3"/>
          <a:srcRect r="70461" b="64108"/>
          <a:stretch>
            <a:fillRect/>
          </a:stretch>
        </p:blipFill>
        <p:spPr bwMode="auto">
          <a:xfrm>
            <a:off x="3675512" y="1648050"/>
            <a:ext cx="923783" cy="1122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612531" y="1736319"/>
            <a:ext cx="4275994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Chirurgia mininvasiva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/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ERABS – Items intraoperatori</a:t>
            </a: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612531" y="2397484"/>
            <a:ext cx="3941884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Protocollo di anestesia standardizzato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/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612531" y="3058649"/>
            <a:ext cx="3783624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Goal directed fluid therapy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/>
          </a:p>
        </p:txBody>
      </p:sp>
      <p:sp>
        <p:nvSpPr>
          <p:cNvPr id="6" name="Sottotitolo 6"/>
          <p:cNvSpPr txBox="1">
            <a:spLocks/>
          </p:cNvSpPr>
          <p:nvPr/>
        </p:nvSpPr>
        <p:spPr>
          <a:xfrm>
            <a:off x="612531" y="3716666"/>
            <a:ext cx="3651740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Riscaldamento attivo del paziente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/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612531" y="4381435"/>
            <a:ext cx="3651740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Analgesia multimodale</a:t>
            </a:r>
          </a:p>
        </p:txBody>
      </p:sp>
      <p:pic>
        <p:nvPicPr>
          <p:cNvPr id="8" name="Infiltrazione tro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84218" y="662748"/>
            <a:ext cx="2912513" cy="5295478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/>
          <a:srcRect l="28175" t="31597" r="60734" b="40441"/>
          <a:stretch/>
        </p:blipFill>
        <p:spPr>
          <a:xfrm>
            <a:off x="3220871" y="4408226"/>
            <a:ext cx="818866" cy="1241947"/>
          </a:xfrm>
          <a:prstGeom prst="rect">
            <a:avLst/>
          </a:prstGeom>
          <a:ln>
            <a:noFill/>
          </a:ln>
        </p:spPr>
      </p:pic>
      <p:cxnSp>
        <p:nvCxnSpPr>
          <p:cNvPr id="11" name="Connettore 1 12"/>
          <p:cNvCxnSpPr/>
          <p:nvPr/>
        </p:nvCxnSpPr>
        <p:spPr>
          <a:xfrm>
            <a:off x="3289110" y="4783541"/>
            <a:ext cx="723332" cy="5936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3"/>
          <p:cNvCxnSpPr/>
          <p:nvPr/>
        </p:nvCxnSpPr>
        <p:spPr>
          <a:xfrm rot="10800000" flipV="1">
            <a:off x="3261815" y="4804012"/>
            <a:ext cx="682390" cy="559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612531" y="1736319"/>
            <a:ext cx="4198620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Non utilizzo di sondino </a:t>
            </a:r>
            <a:r>
              <a:rPr lang="it-IT" sz="1600" dirty="0"/>
              <a:t>nasogastrico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ERABS – Items postoperatori</a:t>
            </a: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612530" y="2397484"/>
            <a:ext cx="4029807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Non utilizzo di drenaggio </a:t>
            </a:r>
            <a:r>
              <a:rPr lang="it-IT" sz="1600" dirty="0"/>
              <a:t>addominale</a:t>
            </a: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612530" y="3058649"/>
            <a:ext cx="3410829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Non utilizzo di catetere </a:t>
            </a:r>
            <a:r>
              <a:rPr lang="it-IT" sz="1600" dirty="0"/>
              <a:t>vescicale</a:t>
            </a:r>
          </a:p>
        </p:txBody>
      </p:sp>
      <p:sp>
        <p:nvSpPr>
          <p:cNvPr id="6" name="Sottotitolo 6"/>
          <p:cNvSpPr txBox="1">
            <a:spLocks/>
          </p:cNvSpPr>
          <p:nvPr/>
        </p:nvSpPr>
        <p:spPr>
          <a:xfrm>
            <a:off x="612531" y="3716666"/>
            <a:ext cx="4275993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Mobilizzazione precoce postoperatoria</a:t>
            </a:r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612530" y="4381435"/>
            <a:ext cx="3950677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Rialimentazione precoce postoperatoria</a:t>
            </a:r>
          </a:p>
        </p:txBody>
      </p:sp>
      <p:sp>
        <p:nvSpPr>
          <p:cNvPr id="8" name="Sottotitolo 6"/>
          <p:cNvSpPr txBox="1">
            <a:spLocks/>
          </p:cNvSpPr>
          <p:nvPr/>
        </p:nvSpPr>
        <p:spPr>
          <a:xfrm>
            <a:off x="612531" y="5035848"/>
            <a:ext cx="2623039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Dimissione precoce</a:t>
            </a:r>
            <a:endParaRPr lang="it-IT" sz="1600" dirty="0"/>
          </a:p>
        </p:txBody>
      </p:sp>
      <p:sp>
        <p:nvSpPr>
          <p:cNvPr id="9" name="Sottotitolo 6"/>
          <p:cNvSpPr txBox="1">
            <a:spLocks/>
          </p:cNvSpPr>
          <p:nvPr/>
        </p:nvSpPr>
        <p:spPr>
          <a:xfrm>
            <a:off x="6384991" y="2171900"/>
            <a:ext cx="5047079" cy="381270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dirty="0"/>
              <a:t>C</a:t>
            </a:r>
            <a:r>
              <a:rPr lang="it-IT" sz="1600" dirty="0" smtClean="0"/>
              <a:t>riteri </a:t>
            </a:r>
            <a:r>
              <a:rPr lang="it-IT" sz="1600" dirty="0"/>
              <a:t>di </a:t>
            </a:r>
            <a:r>
              <a:rPr lang="it-IT" sz="1600" dirty="0" smtClean="0"/>
              <a:t>dimissibilità: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Parametri vitali nella norma (FC &lt;90 bpm, TC &lt;37.6°C, FR &lt;20 atti/minuto</a:t>
            </a:r>
            <a:r>
              <a:rPr lang="it-IT" sz="1600" dirty="0" smtClean="0"/>
              <a:t>).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Adeguato controllo del dolore mediante farmaci analgesici orali non </a:t>
            </a:r>
            <a:r>
              <a:rPr lang="it-IT" sz="1600" dirty="0" smtClean="0"/>
              <a:t>oppiodi</a:t>
            </a:r>
            <a:r>
              <a:rPr lang="it-IT" sz="1600" dirty="0"/>
              <a:t>.</a:t>
            </a:r>
            <a:endParaRPr lang="it-IT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Adeguato introito idrico (1000-1500 ml di liquidi chiari nelle 24 ore per os</a:t>
            </a:r>
            <a:r>
              <a:rPr lang="it-IT" sz="1600" dirty="0" smtClean="0"/>
              <a:t>); </a:t>
            </a:r>
            <a:r>
              <a:rPr lang="it-IT" sz="1600" dirty="0"/>
              <a:t>dieta semiliquida ben </a:t>
            </a:r>
            <a:r>
              <a:rPr lang="it-IT" sz="1600" dirty="0" smtClean="0"/>
              <a:t>tollerata</a:t>
            </a:r>
            <a:r>
              <a:rPr lang="it-IT" sz="1600" dirty="0"/>
              <a:t>.</a:t>
            </a:r>
            <a:endParaRPr lang="it-IT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Mobilizzazione </a:t>
            </a:r>
            <a:r>
              <a:rPr lang="it-IT" sz="1600" dirty="0" smtClean="0"/>
              <a:t>autonoma</a:t>
            </a:r>
            <a:r>
              <a:rPr lang="it-IT" sz="1600" dirty="0"/>
              <a:t>.</a:t>
            </a:r>
            <a:endParaRPr lang="it-IT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Non evidenza di segni di complicanza postoperatoria.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</p:txBody>
      </p:sp>
      <p:pic>
        <p:nvPicPr>
          <p:cNvPr id="10" name="Picture 2" descr="C:\Users\Ale\Desktop\Immagine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9298" y="3982158"/>
            <a:ext cx="846160" cy="106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Obiettivi dello studio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861644" y="1787662"/>
            <a:ext cx="11109962" cy="503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 smtClean="0"/>
              <a:t>Valutare sicurezza ed efficacia dell’applicazione del protocollo ERABS nella sleeve gastrectomy</a:t>
            </a: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861644" y="2373482"/>
            <a:ext cx="2702171" cy="46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 smtClean="0"/>
              <a:t>Endpoint primario</a:t>
            </a: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4587238" y="2392885"/>
            <a:ext cx="1508762" cy="520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/>
              <a:t>mortalità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3580228" y="2592991"/>
            <a:ext cx="71745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ottotitolo 6"/>
          <p:cNvSpPr txBox="1">
            <a:spLocks/>
          </p:cNvSpPr>
          <p:nvPr/>
        </p:nvSpPr>
        <p:spPr>
          <a:xfrm>
            <a:off x="861643" y="2933281"/>
            <a:ext cx="2702171" cy="476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 smtClean="0"/>
              <a:t>Endpoint secondari</a:t>
            </a:r>
          </a:p>
        </p:txBody>
      </p:sp>
      <p:sp>
        <p:nvSpPr>
          <p:cNvPr id="8" name="Sottotitolo 6"/>
          <p:cNvSpPr txBox="1">
            <a:spLocks/>
          </p:cNvSpPr>
          <p:nvPr/>
        </p:nvSpPr>
        <p:spPr>
          <a:xfrm>
            <a:off x="4587238" y="3014539"/>
            <a:ext cx="3832276" cy="459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/>
              <a:t>tempi di rialimentazione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3580228" y="3186588"/>
            <a:ext cx="71745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ttotitolo 6"/>
          <p:cNvSpPr txBox="1">
            <a:spLocks/>
          </p:cNvSpPr>
          <p:nvPr/>
        </p:nvSpPr>
        <p:spPr>
          <a:xfrm>
            <a:off x="4587238" y="3658748"/>
            <a:ext cx="3832276" cy="511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/>
              <a:t>durata della degenza ospedaliera</a:t>
            </a:r>
          </a:p>
        </p:txBody>
      </p:sp>
      <p:cxnSp>
        <p:nvCxnSpPr>
          <p:cNvPr id="11" name="Connettore 2 10"/>
          <p:cNvCxnSpPr/>
          <p:nvPr/>
        </p:nvCxnSpPr>
        <p:spPr>
          <a:xfrm>
            <a:off x="3580228" y="3825363"/>
            <a:ext cx="71745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ottotitolo 6"/>
          <p:cNvSpPr txBox="1">
            <a:spLocks/>
          </p:cNvSpPr>
          <p:nvPr/>
        </p:nvSpPr>
        <p:spPr>
          <a:xfrm>
            <a:off x="4587238" y="4354537"/>
            <a:ext cx="3832276" cy="564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/>
              <a:t>complicanze postoperatorie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3580228" y="4519823"/>
            <a:ext cx="71745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1E5082"/>
                </a:solidFill>
                <a:ea typeface="+mj-ea"/>
                <a:cs typeface="+mj-cs"/>
              </a:rPr>
              <a:t>Materiali e metodi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598463" y="1440898"/>
            <a:ext cx="4325230" cy="1935349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/>
              <a:t>Periodo di osservazione: Marzo 2018 – In corso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/>
              <a:t>156 pazienti sottoposti a sleeve gastrectomy laparoscopica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/>
              <a:t>Applicazione protocollo ERABS: Novembre 2021 – In corso (102 pazienti)</a:t>
            </a: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611358" y="4564185"/>
            <a:ext cx="4299440" cy="140054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200" dirty="0" smtClean="0"/>
              <a:t>Omogeneità dei due campioni: confronto di età e BMI (test di Wilcoxon-Mann-Whitney) e confronto delle variabili qualitative (test sulle tabelle di contingenza).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200" dirty="0" smtClean="0"/>
              <a:t>Analisi dei risultati: confronto dei tempi di ricovero e delle complicanze (test t di Student e test chi quadrato sulle tabelle di contingenza).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99" t="26143" r="56220" b="52583"/>
          <a:stretch/>
        </p:blipFill>
        <p:spPr bwMode="auto">
          <a:xfrm>
            <a:off x="5848710" y="1002404"/>
            <a:ext cx="4856433" cy="237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99" t="47417" r="56220" b="35141"/>
          <a:stretch/>
        </p:blipFill>
        <p:spPr bwMode="auto">
          <a:xfrm>
            <a:off x="5995358" y="1429931"/>
            <a:ext cx="4856433" cy="194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99" t="64831" r="56220" b="14792"/>
          <a:stretch/>
        </p:blipFill>
        <p:spPr bwMode="auto">
          <a:xfrm>
            <a:off x="6064370" y="1730407"/>
            <a:ext cx="4871499" cy="228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59" t="24549" r="55346" b="30755"/>
          <a:stretch/>
        </p:blipFill>
        <p:spPr bwMode="auto">
          <a:xfrm>
            <a:off x="5765665" y="683289"/>
            <a:ext cx="5468908" cy="500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16c05727-aa75-4e4a-9b5f-8a80a1165891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71af3243-3dd4-4a8d-8c0d-dd76da1f02a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178</TotalTime>
  <Words>860</Words>
  <Application>Microsoft Office PowerPoint</Application>
  <PresentationFormat>Personalizzato</PresentationFormat>
  <Paragraphs>145</Paragraphs>
  <Slides>15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RetrospectVTI</vt:lpstr>
      <vt:lpstr>APPLICAZIONE ED EFFICACIA DEL PROTOCOLLO ERABS NELLA SLEEVE GASTRECTOMY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Ale</cp:lastModifiedBy>
  <cp:revision>29</cp:revision>
  <dcterms:created xsi:type="dcterms:W3CDTF">2022-02-27T17:36:31Z</dcterms:created>
  <dcterms:modified xsi:type="dcterms:W3CDTF">2024-05-10T21:58:04Z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